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9" r:id="rId3"/>
    <p:sldId id="260" r:id="rId4"/>
    <p:sldId id="270" r:id="rId5"/>
    <p:sldId id="261" r:id="rId6"/>
    <p:sldId id="273" r:id="rId7"/>
    <p:sldId id="262" r:id="rId8"/>
    <p:sldId id="272" r:id="rId9"/>
    <p:sldId id="263" r:id="rId10"/>
    <p:sldId id="274" r:id="rId11"/>
    <p:sldId id="276" r:id="rId12"/>
    <p:sldId id="275" r:id="rId13"/>
    <p:sldId id="278" r:id="rId14"/>
    <p:sldId id="277" r:id="rId15"/>
    <p:sldId id="264" r:id="rId16"/>
    <p:sldId id="281" r:id="rId17"/>
    <p:sldId id="280" r:id="rId18"/>
    <p:sldId id="279" r:id="rId19"/>
    <p:sldId id="265" r:id="rId20"/>
    <p:sldId id="282" r:id="rId21"/>
    <p:sldId id="283" r:id="rId22"/>
    <p:sldId id="284" r:id="rId23"/>
    <p:sldId id="285" r:id="rId24"/>
    <p:sldId id="286" r:id="rId25"/>
    <p:sldId id="266" r:id="rId26"/>
    <p:sldId id="288" r:id="rId27"/>
    <p:sldId id="289" r:id="rId28"/>
    <p:sldId id="290" r:id="rId29"/>
    <p:sldId id="291" r:id="rId30"/>
    <p:sldId id="292" r:id="rId31"/>
    <p:sldId id="293" r:id="rId32"/>
    <p:sldId id="267" r:id="rId33"/>
    <p:sldId id="294" r:id="rId34"/>
    <p:sldId id="268" r:id="rId35"/>
    <p:sldId id="295" r:id="rId36"/>
    <p:sldId id="29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F8F6C-35D5-44BC-8BAB-3F7DB3263C5C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9129F-D6D5-4FA7-9424-38D22D6F90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EC485-651B-4C48-83E8-32D7EB34AD39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16A3C-B7E9-42EA-852D-65F0C191F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8867-629C-414C-9547-DB341F52F64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8867-629C-414C-9547-DB341F52F64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16A3C-B7E9-42EA-852D-65F0C191F8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D98-D99F-4EE9-9B1B-16749AACEF2B}" type="datetime1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0906-6AD9-462E-906C-05D66C47483C}" type="datetime1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BEE7-C3BA-4E46-922A-A177CAEF633D}" type="datetime1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DCF5-0E06-4119-99B5-C39D16BF0CB5}" type="datetime1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FCAA-91DC-48DB-9406-01A02F555506}" type="datetime1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93-4B59-4A70-8762-79489B75E6E9}" type="datetime1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B6AE-7A08-4628-9043-7F28A984E5DF}" type="datetime1">
              <a:rPr lang="en-US" smtClean="0"/>
              <a:t>10/30/2011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FA0-99FF-4639-A865-9730A23BF8BC}" type="datetime1">
              <a:rPr lang="en-US" smtClean="0"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91D2-C6D4-4279-9E73-1C60866FA36F}" type="datetime1">
              <a:rPr lang="en-US" smtClean="0"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2192-35C1-4A63-A770-455423ECE613}" type="datetime1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A26B-D60C-4468-ABF8-E20C46CD5E70}" type="datetime1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5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31A5-88EF-48B0-9353-5EEC1474393E}" type="datetime1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Competitive Algorithm Calculation Testing in a Unified System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(C.A.C.T.U.S.)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3528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Requirements Specification</a:t>
            </a:r>
            <a:endParaRPr lang="en-US" sz="3200" b="1" u="sng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609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11/2/2011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43434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Presented By: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ExoNET Solutions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1029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User Case Narratives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Describe the behavior of users within a system.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Aid in the discovery of requirements</a:t>
            </a: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10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User Case Narrative: System Administrator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Logs in/Logs out of C.A.C.T.U.S.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Has highest level privileges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Configures contest environment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Creates user accounts for a contest</a:t>
            </a: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User Case Narrative: Judge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Logs in/Logs out of C.A.C.T.U.S.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Is given teams to supervise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Communicates with teams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Reviews problem submissions</a:t>
            </a: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User Case Narrative: Contestant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Logs in/Logs out of C.A.C.T.U.S.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Familiarizes with C.A.C.T.U.S. interface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Submits problem submissions</a:t>
            </a: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User Case Narrative: Spectator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81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Logs in/Logs out of C.A.C.T.U.S.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Views scoreboard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Views contest problems</a:t>
            </a: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14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UML Use Case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Flow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 and Non-Functional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UML Use Case Diagrams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Visual representation of user behavior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Overview of User Case Narratives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16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UML Use Case Diagram Legend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990600" y="2057400"/>
            <a:ext cx="19050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1800" y="2514600"/>
            <a:ext cx="1865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System Boundary </a:t>
            </a:r>
          </a:p>
        </p:txBody>
      </p:sp>
      <p:sp>
        <p:nvSpPr>
          <p:cNvPr id="10" name="Oval 9"/>
          <p:cNvSpPr/>
          <p:nvPr/>
        </p:nvSpPr>
        <p:spPr>
          <a:xfrm>
            <a:off x="1066800" y="3886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0" idx="4"/>
          </p:cNvCxnSpPr>
          <p:nvPr/>
        </p:nvCxnSpPr>
        <p:spPr>
          <a:xfrm>
            <a:off x="1219200" y="4191000"/>
            <a:ext cx="0" cy="609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219200" y="4267200"/>
            <a:ext cx="304800" cy="228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990600" y="4267200"/>
            <a:ext cx="228600" cy="228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90600" y="4800600"/>
            <a:ext cx="2286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19200" y="4800600"/>
            <a:ext cx="2286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76400" y="4343400"/>
            <a:ext cx="302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 (Human or Non-Human)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029200" y="2057400"/>
            <a:ext cx="15240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781800" y="2362200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Case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029200" y="4038600"/>
            <a:ext cx="167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029200" y="4267200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81800" y="3962400"/>
            <a:ext cx="14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Participations</a:t>
            </a:r>
            <a:endParaRPr lang="en-US" dirty="0"/>
          </a:p>
        </p:txBody>
      </p:sp>
      <p:pic>
        <p:nvPicPr>
          <p:cNvPr id="32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17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UML Use Case Diagram: C.A.C.T.U.S.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838200"/>
            <a:ext cx="84582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DXTMPPPT01.emf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7239000" cy="4267200"/>
          </a:xfrm>
          <a:prstGeom prst="rect">
            <a:avLst/>
          </a:prstGeom>
        </p:spPr>
      </p:pic>
      <p:pic>
        <p:nvPicPr>
          <p:cNvPr id="10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UML Use Case Diagrams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Flow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 and Non-Functional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19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Welcome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6705600" cy="2057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Dr. Darren Lim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Associate Professor of Computer Science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Siena College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Flow Diagrams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Visual representation of data flow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System components are drawn at various levels of detail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Context Diagram – Highest level of abstraction and external users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Level 0 Diagram – Major processes and data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Level 1 Diagrams – More detailed view of a 	process</a:t>
            </a: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20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Flow Diagrams Legend</a:t>
            </a:r>
            <a:endParaRPr lang="en-US" b="1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0" y="1905000"/>
            <a:ext cx="2057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2362200"/>
            <a:ext cx="1831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 Source/Sink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4876800" y="1905000"/>
            <a:ext cx="2057400" cy="1676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15200" y="2590800"/>
            <a:ext cx="904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762000" y="3962400"/>
            <a:ext cx="2514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19200" y="3962400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29000" y="4114800"/>
            <a:ext cx="119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 Store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53000" y="4038600"/>
            <a:ext cx="20574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15200" y="3810000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 Flow</a:t>
            </a:r>
            <a:endParaRPr lang="en-US" b="1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21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Data Flow Diagram: </a:t>
            </a:r>
            <a:br>
              <a:rPr lang="en-US" b="1" dirty="0" smtClean="0"/>
            </a:br>
            <a:r>
              <a:rPr lang="en-US" b="1" dirty="0" smtClean="0"/>
              <a:t>Context Diagram</a:t>
            </a:r>
            <a:endParaRPr lang="en-US" b="1" dirty="0"/>
          </a:p>
        </p:txBody>
      </p:sp>
      <p:pic>
        <p:nvPicPr>
          <p:cNvPr id="5" name="Picture 4" descr="C:\Users\sysadmin\Documents\DataFlow Diagrams\Context Diagram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55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Data Flow Diagram: Level 0 Diagram</a:t>
            </a:r>
            <a:endParaRPr lang="en-US" b="1" dirty="0"/>
          </a:p>
        </p:txBody>
      </p:sp>
      <p:pic>
        <p:nvPicPr>
          <p:cNvPr id="5" name="Picture 4" descr="C:\Users\sysadmin\Documents\DataFlow Diagrams\Level 0 Data Flow Diagram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838200"/>
            <a:ext cx="67818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23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Data Flow Diagram: </a:t>
            </a:r>
            <a:br>
              <a:rPr lang="en-US" b="1" dirty="0" smtClean="0"/>
            </a:br>
            <a:r>
              <a:rPr lang="en-US" b="1" dirty="0" smtClean="0"/>
              <a:t>Process 2 (Log In), Level 1</a:t>
            </a:r>
            <a:endParaRPr lang="en-US" b="1" dirty="0"/>
          </a:p>
        </p:txBody>
      </p:sp>
      <p:pic>
        <p:nvPicPr>
          <p:cNvPr id="6" name="Picture 5" descr="C:\Users\sysadmin\Documents\DataFlow Diagrams\Process 2, Level 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524000"/>
            <a:ext cx="3505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24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UML Use Case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Flow Diagrams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 and Non-Functional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25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Functional Requirements Inventory:</a:t>
            </a:r>
            <a:br>
              <a:rPr lang="en-US" b="1" dirty="0" smtClean="0"/>
            </a:br>
            <a:r>
              <a:rPr lang="en-US" b="1" dirty="0" smtClean="0"/>
              <a:t>C.A.C.T.U.S.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Responsive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Scalable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Robust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Usable in multiple Web Browsers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Run programming contests</a:t>
            </a: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26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Functional Requirements Inventory:</a:t>
            </a:r>
            <a:br>
              <a:rPr lang="en-US" b="1" dirty="0" smtClean="0"/>
            </a:br>
            <a:r>
              <a:rPr lang="en-US" b="1" dirty="0" smtClean="0"/>
              <a:t>System Administrator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050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Upload contest problems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Add/Drop Contestants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Create user accounts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Select contest languages</a:t>
            </a: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27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Functional Requirements Inventory:</a:t>
            </a:r>
            <a:br>
              <a:rPr lang="en-US" b="1" dirty="0" smtClean="0"/>
            </a:br>
            <a:r>
              <a:rPr lang="en-US" b="1" dirty="0" smtClean="0"/>
              <a:t>Judge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Process problem submissions from Contestants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Communicate with Contestants</a:t>
            </a: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28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Functional Requirements Inventory:</a:t>
            </a:r>
            <a:br>
              <a:rPr lang="en-US" b="1" dirty="0" smtClean="0"/>
            </a:br>
            <a:r>
              <a:rPr lang="en-US" b="1" dirty="0" smtClean="0"/>
              <a:t>Contestant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View contest problems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View scoreboard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Communicate with Judges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Submit problem submissions</a:t>
            </a: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29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UML Use Case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Flow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 and Non-Functional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Functional Requirements Inventory:</a:t>
            </a:r>
            <a:br>
              <a:rPr lang="en-US" b="1" dirty="0" smtClean="0"/>
            </a:br>
            <a:r>
              <a:rPr lang="en-US" b="1" dirty="0" smtClean="0"/>
              <a:t>Spectator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09800"/>
            <a:ext cx="6858000" cy="2743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View contest problems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View scoreboard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30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Non-Functional </a:t>
            </a:r>
            <a:r>
              <a:rPr lang="en-US" b="1" dirty="0" smtClean="0"/>
              <a:t>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828800"/>
            <a:ext cx="4419600" cy="2514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User friendly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Stable</a:t>
            </a:r>
            <a:endParaRPr lang="en-US" dirty="0" smtClean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31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UML Use Case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Flow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 and Non-Functional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0"/>
            <a:ext cx="8534400" cy="461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33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UML Use Case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Flow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 and Non-Functional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34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next for ExoNET?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Preliminary Design – November 3</a:t>
            </a:r>
            <a:r>
              <a:rPr lang="en-US" baseline="30000" dirty="0" smtClean="0"/>
              <a:t>rd</a:t>
            </a:r>
            <a:r>
              <a:rPr lang="en-US" dirty="0" smtClean="0"/>
              <a:t> – December 6</a:t>
            </a:r>
            <a:r>
              <a:rPr lang="en-US" baseline="30000" dirty="0" smtClean="0"/>
              <a:t>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Preliminary Design Delivered – December 6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Preliminary Design Presentation – December 7</a:t>
            </a:r>
            <a:r>
              <a:rPr lang="en-US" baseline="30000" dirty="0" smtClean="0"/>
              <a:t>th</a:t>
            </a:r>
            <a:r>
              <a:rPr lang="en-US" dirty="0" smtClean="0"/>
              <a:t>, 2011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35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Thank You.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1905000"/>
            <a:ext cx="3352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Questions? Comments?</a:t>
            </a:r>
            <a:r>
              <a:rPr lang="en-US" dirty="0" smtClean="0"/>
              <a:t>			</a:t>
            </a: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0"/>
            <a:ext cx="3124200" cy="397055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36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ExoNET Solutions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Team Members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4267200" cy="2362200"/>
          </a:xfrm>
        </p:spPr>
        <p:txBody>
          <a:bodyPr numCol="1"/>
          <a:lstStyle/>
          <a:p>
            <a:pPr algn="ctr">
              <a:buNone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David Purcell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Team Leader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819400"/>
            <a:ext cx="289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Stephanie Del Belso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Documents Analyst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Thomas Delaney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Systems Administrator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2819400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Marco Samaritoni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Web Master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Paul Amodeo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Assistant Web Master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8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UML Use Case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Flow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 and Non-Functional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Overview</a:t>
            </a:r>
            <a:endParaRPr lang="en-US" b="1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4114800" cy="3276600"/>
          </a:xfrm>
        </p:spPr>
        <p:txBody>
          <a:bodyPr numCol="1"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Current contest system is loosely structured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Inconvenient for judges and contestants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29200" y="1752600"/>
            <a:ext cx="3657600" cy="27432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onsolas" pitchFamily="49" charset="0"/>
              </a:rPr>
              <a:t>Not easily maintained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onsolas" pitchFamily="49" charset="0"/>
              </a:rPr>
              <a:t>Not fully automated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UML Use Case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Flow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 and Non-Functional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613642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400800" y="2362200"/>
            <a:ext cx="1219200" cy="1066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6929377" y="3426106"/>
            <a:ext cx="108031" cy="358816"/>
          </a:xfrm>
          <a:custGeom>
            <a:avLst/>
            <a:gdLst>
              <a:gd name="connsiteX0" fmla="*/ 108031 w 108031"/>
              <a:gd name="connsiteY0" fmla="*/ 0 h 358816"/>
              <a:gd name="connsiteX1" fmla="*/ 15433 w 108031"/>
              <a:gd name="connsiteY1" fmla="*/ 138897 h 358816"/>
              <a:gd name="connsiteX2" fmla="*/ 15433 w 108031"/>
              <a:gd name="connsiteY2" fmla="*/ 254643 h 358816"/>
              <a:gd name="connsiteX3" fmla="*/ 73307 w 108031"/>
              <a:gd name="connsiteY3" fmla="*/ 358816 h 35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31" h="358816">
                <a:moveTo>
                  <a:pt x="108031" y="0"/>
                </a:moveTo>
                <a:cubicBezTo>
                  <a:pt x="69448" y="48228"/>
                  <a:pt x="30866" y="96457"/>
                  <a:pt x="15433" y="138897"/>
                </a:cubicBezTo>
                <a:cubicBezTo>
                  <a:pt x="0" y="181338"/>
                  <a:pt x="5787" y="217990"/>
                  <a:pt x="15433" y="254643"/>
                </a:cubicBezTo>
                <a:cubicBezTo>
                  <a:pt x="25079" y="291296"/>
                  <a:pt x="49193" y="325056"/>
                  <a:pt x="73307" y="35881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590800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Development </a:t>
            </a:r>
          </a:p>
          <a:p>
            <a:pPr algn="ctr"/>
            <a:r>
              <a:rPr lang="en-US" sz="1400" dirty="0" smtClean="0"/>
              <a:t>and </a:t>
            </a:r>
          </a:p>
          <a:p>
            <a:pPr algn="ctr"/>
            <a:r>
              <a:rPr lang="en-US" sz="1400" dirty="0" smtClean="0"/>
              <a:t>Testing</a:t>
            </a:r>
            <a:endParaRPr lang="en-US" sz="1400" dirty="0"/>
          </a:p>
        </p:txBody>
      </p:sp>
      <p:pic>
        <p:nvPicPr>
          <p:cNvPr id="11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2743200" y="2362200"/>
            <a:ext cx="1295400" cy="533400"/>
          </a:xfrm>
          <a:prstGeom prst="roundRect">
            <a:avLst/>
          </a:prstGeom>
          <a:ln/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2362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Requirements   Specification</a:t>
            </a:r>
            <a:endParaRPr lang="en-US" sz="12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UML Use Case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Flow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 and Non-Functional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Requirements Specification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869</Words>
  <Application>Microsoft Office PowerPoint</Application>
  <PresentationFormat>On-screen Show (4:3)</PresentationFormat>
  <Paragraphs>287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Competitive Algorithm Calculation Testing in a Unified System</vt:lpstr>
      <vt:lpstr>Welcome</vt:lpstr>
      <vt:lpstr>Agenda</vt:lpstr>
      <vt:lpstr>ExoNET Solutions Team Members</vt:lpstr>
      <vt:lpstr>Agenda</vt:lpstr>
      <vt:lpstr>Problem Overview</vt:lpstr>
      <vt:lpstr>Agenda</vt:lpstr>
      <vt:lpstr>Project Status</vt:lpstr>
      <vt:lpstr>Agenda</vt:lpstr>
      <vt:lpstr>User Case Narratives</vt:lpstr>
      <vt:lpstr>User Case Narrative: System Administrator</vt:lpstr>
      <vt:lpstr>User Case Narrative: Judge</vt:lpstr>
      <vt:lpstr>User Case Narrative: Contestant</vt:lpstr>
      <vt:lpstr>User Case Narrative: Spectator</vt:lpstr>
      <vt:lpstr>Agenda</vt:lpstr>
      <vt:lpstr>UML Use Case Diagrams</vt:lpstr>
      <vt:lpstr>UML Use Case Diagram Legend</vt:lpstr>
      <vt:lpstr>UML Use Case Diagram: C.A.C.T.U.S.</vt:lpstr>
      <vt:lpstr>Agenda</vt:lpstr>
      <vt:lpstr>Data Flow Diagrams</vt:lpstr>
      <vt:lpstr>Data Flow Diagrams Legend</vt:lpstr>
      <vt:lpstr>Data Flow Diagram:  Context Diagram</vt:lpstr>
      <vt:lpstr>Data Flow Diagram: Level 0 Diagram</vt:lpstr>
      <vt:lpstr>Data Flow Diagram:  Process 2 (Log In), Level 1</vt:lpstr>
      <vt:lpstr>Agenda</vt:lpstr>
      <vt:lpstr>Functional Requirements Inventory: C.A.C.T.U.S.</vt:lpstr>
      <vt:lpstr>Functional Requirements Inventory: System Administrator</vt:lpstr>
      <vt:lpstr>Functional Requirements Inventory: Judge</vt:lpstr>
      <vt:lpstr>Functional Requirements Inventory: Contestant</vt:lpstr>
      <vt:lpstr>Functional Requirements Inventory: Spectator</vt:lpstr>
      <vt:lpstr>Non-Functional Requirements</vt:lpstr>
      <vt:lpstr>Agenda</vt:lpstr>
      <vt:lpstr>Timeline</vt:lpstr>
      <vt:lpstr>Agenda</vt:lpstr>
      <vt:lpstr>What is next for ExoNET?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sysadmin</dc:creator>
  <cp:lastModifiedBy>sysadmin</cp:lastModifiedBy>
  <cp:revision>32</cp:revision>
  <dcterms:created xsi:type="dcterms:W3CDTF">2011-10-29T20:37:05Z</dcterms:created>
  <dcterms:modified xsi:type="dcterms:W3CDTF">2011-10-30T22:23:37Z</dcterms:modified>
</cp:coreProperties>
</file>